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customXml/itemProps1.xml" ContentType="application/vnd.openxmlformats-officedocument.customXmlProperties+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3694" r:id="rId2"/>
  </p:sldMasterIdLst>
  <p:notesMasterIdLst>
    <p:notesMasterId r:id="rId16"/>
  </p:notesMasterIdLst>
  <p:sldIdLst>
    <p:sldId id="256" r:id="rId3"/>
    <p:sldId id="270" r:id="rId4"/>
    <p:sldId id="272" r:id="rId5"/>
    <p:sldId id="273" r:id="rId6"/>
    <p:sldId id="274" r:id="rId7"/>
    <p:sldId id="277" r:id="rId8"/>
    <p:sldId id="275" r:id="rId9"/>
    <p:sldId id="276" r:id="rId10"/>
    <p:sldId id="278" r:id="rId11"/>
    <p:sldId id="271" r:id="rId12"/>
    <p:sldId id="279" r:id="rId13"/>
    <p:sldId id="280" r:id="rId14"/>
    <p:sldId id="281" r:id="rId1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463" autoAdjust="0"/>
    <p:restoredTop sz="94660"/>
  </p:normalViewPr>
  <p:slideViewPr>
    <p:cSldViewPr>
      <p:cViewPr>
        <p:scale>
          <a:sx n="100" d="100"/>
          <a:sy n="100" d="100"/>
        </p:scale>
        <p:origin x="-1080" y="-1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1/23/13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Pr>
        <a:blipFill dpi="0" rotWithShape="1">
          <a:blip r:embed="rId2">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1/23/13 11:23</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1/23/13 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1/23/13 11:23</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1/23/13 11:23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1/23/13 11:23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1/23/13 11:23</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1/23/13 11:23</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1/23/13 11:23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1/23/13 11:23</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1/23/13 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1/23/13 11:23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1/23/13 11:23</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aculty.salisbury.edu/~trgorrow/.../S07WinWi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286000" y="4343400"/>
            <a:ext cx="6477000" cy="1447800"/>
          </a:xfrm>
        </p:spPr>
        <p:txBody>
          <a:bodyPr>
            <a:normAutofit/>
          </a:bodyPr>
          <a:lstStyle/>
          <a:p>
            <a:r>
              <a:rPr lang="en-US" dirty="0" smtClean="0">
                <a:solidFill>
                  <a:schemeClr val="accent1">
                    <a:lumMod val="75000"/>
                  </a:schemeClr>
                </a:solidFill>
              </a:rPr>
              <a:t>Spencer Kagan</a:t>
            </a:r>
            <a:r>
              <a:rPr lang="en-US" sz="3600" dirty="0" smtClean="0">
                <a:solidFill>
                  <a:schemeClr val="accent1">
                    <a:lumMod val="75000"/>
                  </a:schemeClr>
                </a:solidFill>
              </a:rPr>
              <a:t/>
            </a:r>
            <a:br>
              <a:rPr lang="en-US" sz="3600" dirty="0" smtClean="0">
                <a:solidFill>
                  <a:schemeClr val="accent1">
                    <a:lumMod val="75000"/>
                  </a:schemeClr>
                </a:solidFill>
              </a:rPr>
            </a:br>
            <a:r>
              <a:rPr lang="en-US" sz="3600" dirty="0" smtClean="0">
                <a:solidFill>
                  <a:schemeClr val="accent1">
                    <a:lumMod val="75000"/>
                  </a:schemeClr>
                </a:solidFill>
              </a:rPr>
              <a:t>Win-win </a:t>
            </a:r>
            <a:r>
              <a:rPr lang="en-US" sz="3600" dirty="0" smtClean="0">
                <a:solidFill>
                  <a:schemeClr val="accent1">
                    <a:lumMod val="75000"/>
                  </a:schemeClr>
                </a:solidFill>
              </a:rPr>
              <a:t>&amp; structures</a:t>
            </a:r>
            <a:endParaRPr lang="en-US" dirty="0">
              <a:solidFill>
                <a:schemeClr val="accent1">
                  <a:lumMod val="75000"/>
                </a:schemeClr>
              </a:solidFill>
            </a:endParaRPr>
          </a:p>
        </p:txBody>
      </p:sp>
      <p:sp>
        <p:nvSpPr>
          <p:cNvPr id="3" name="Rectangle 2"/>
          <p:cNvSpPr>
            <a:spLocks noGrp="1"/>
          </p:cNvSpPr>
          <p:nvPr>
            <p:ph type="subTitle" idx="1"/>
          </p:nvPr>
        </p:nvSpPr>
        <p:spPr/>
        <p:txBody>
          <a:bodyPr>
            <a:normAutofit fontScale="92500" lnSpcReduction="20000"/>
          </a:bodyPr>
          <a:lstStyle/>
          <a:p>
            <a:r>
              <a:rPr lang="en-US" dirty="0" smtClean="0"/>
              <a:t>Kelsey </a:t>
            </a:r>
            <a:r>
              <a:rPr lang="en-US" dirty="0" err="1" smtClean="0"/>
              <a:t>Masserant</a:t>
            </a:r>
            <a:r>
              <a:rPr lang="en-US" dirty="0" smtClean="0"/>
              <a:t> &amp; Abby DeVries</a:t>
            </a:r>
            <a:br>
              <a:rPr lang="en-US" dirty="0" smtClean="0"/>
            </a:br>
            <a:r>
              <a:rPr lang="en-US" dirty="0" smtClean="0"/>
              <a:t>Behavior </a:t>
            </a:r>
            <a:r>
              <a:rPr lang="en-US" dirty="0" smtClean="0"/>
              <a:t>Management</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Text Placeholder 2"/>
          <p:cNvSpPr>
            <a:spLocks noGrp="1"/>
          </p:cNvSpPr>
          <p:nvPr>
            <p:ph type="body" idx="1"/>
          </p:nvPr>
        </p:nvSpPr>
        <p:spPr/>
        <p:txBody>
          <a:bodyPr/>
          <a:lstStyle/>
          <a:p>
            <a:r>
              <a:rPr lang="en-US" dirty="0" smtClean="0"/>
              <a:t>Get into four groups and discuss how you would handle your situation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p:txBody>
          <a:bodyPr/>
          <a:lstStyle/>
          <a:p>
            <a:r>
              <a:rPr lang="en-US" dirty="0" smtClean="0"/>
              <a:t>“Discipline is not something you do to a student, but something you help them achieve”</a:t>
            </a:r>
            <a:endParaRPr lang="en-US" dirty="0"/>
          </a:p>
        </p:txBody>
      </p:sp>
      <p:sp>
        <p:nvSpPr>
          <p:cNvPr id="4" name="Title 3"/>
          <p:cNvSpPr>
            <a:spLocks noGrp="1"/>
          </p:cNvSpPr>
          <p:nvPr>
            <p:ph type="title"/>
          </p:nvPr>
        </p:nvSpPr>
        <p:spPr/>
        <p:txBody>
          <a:bodyPr/>
          <a:lstStyle/>
          <a:p>
            <a:r>
              <a:rPr lang="en-US" dirty="0" smtClean="0"/>
              <a:t>The Good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Bad</a:t>
            </a:r>
            <a:endParaRPr lang="en-US" dirty="0"/>
          </a:p>
        </p:txBody>
      </p:sp>
      <p:sp>
        <p:nvSpPr>
          <p:cNvPr id="5" name="Content Placeholder 4"/>
          <p:cNvSpPr>
            <a:spLocks noGrp="1"/>
          </p:cNvSpPr>
          <p:nvPr>
            <p:ph sz="quarter" idx="1"/>
          </p:nvPr>
        </p:nvSpPr>
        <p:spPr/>
        <p:txBody>
          <a:bodyPr/>
          <a:lstStyle/>
          <a:p>
            <a:r>
              <a:rPr lang="en-US" dirty="0" smtClean="0"/>
              <a:t>Time consuming </a:t>
            </a:r>
          </a:p>
          <a:p>
            <a:r>
              <a:rPr lang="en-US" dirty="0" smtClean="0"/>
              <a:t>Some students may not take it seriously</a:t>
            </a:r>
          </a:p>
          <a:p>
            <a:r>
              <a:rPr lang="en-US" dirty="0" smtClean="0"/>
              <a:t>More of a theory than a specific procedure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sz="quarter" idx="1"/>
          </p:nvPr>
        </p:nvSpPr>
        <p:spPr/>
        <p:txBody>
          <a:bodyPr/>
          <a:lstStyle/>
          <a:p>
            <a:r>
              <a:rPr lang="en-US" dirty="0" smtClean="0"/>
              <a:t>Building Classroom Discipline (Charles, 2014)</a:t>
            </a:r>
          </a:p>
          <a:p>
            <a:r>
              <a:rPr lang="en-US" u="sng" dirty="0" smtClean="0">
                <a:hlinkClick r:id="rId2"/>
              </a:rPr>
              <a:t>faculty.salisbury.edu/~trgorrow/.../</a:t>
            </a:r>
            <a:r>
              <a:rPr lang="en-US" u="sng" dirty="0" smtClean="0">
                <a:hlinkClick r:id="rId2"/>
              </a:rPr>
              <a:t>S07WinWin.</a:t>
            </a:r>
            <a:r>
              <a:rPr lang="en-US" b="1" u="sng" dirty="0" smtClean="0">
                <a:hlinkClick r:id="rId2"/>
              </a:rPr>
              <a:t>ppt</a:t>
            </a:r>
            <a:endParaRPr lang="en-US" b="1" u="sng" dirty="0" smtClean="0"/>
          </a:p>
          <a:p>
            <a:r>
              <a:rPr lang="en-US" dirty="0" smtClean="0"/>
              <a:t> http://</a:t>
            </a:r>
            <a:r>
              <a:rPr lang="en-US" dirty="0" err="1" smtClean="0"/>
              <a:t>www.kaganonline.com/images/freearticles/WinWin.jpg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extBox 10"/>
          <p:cNvSpPr txBox="1"/>
          <p:nvPr/>
        </p:nvSpPr>
        <p:spPr>
          <a:xfrm>
            <a:off x="838200" y="762000"/>
            <a:ext cx="8001000" cy="4893647"/>
          </a:xfrm>
          <a:prstGeom prst="rect">
            <a:avLst/>
          </a:prstGeom>
          <a:noFill/>
        </p:spPr>
        <p:txBody>
          <a:bodyPr wrap="square" rtlCol="0">
            <a:spAutoFit/>
          </a:bodyPr>
          <a:lstStyle/>
          <a:p>
            <a:r>
              <a:rPr lang="en-US" sz="2400" dirty="0" smtClean="0">
                <a:solidFill>
                  <a:schemeClr val="accent1">
                    <a:lumMod val="50000"/>
                  </a:schemeClr>
                </a:solidFill>
              </a:rPr>
              <a:t>“Two women are standing on a bank of a swift river.  In the strong current, flailing about and desperately struggling to stay afloat, is a man being carried downstream toward them.  The women both jump in and pull the man to safety.  While the brave rescuers are tending to the victim, a second man, also desperate and screaming for help , is carried toward them by the current.  Again the women jump to the rescue.  As they are pulling out this second victim they spot a third man flailing about as he is carried downstream toward them.  One woman quickly jumps in to save him.  As she does, she turns and sees the other woman resolutely walking upstream.  ‘Why aren’t you helping?’ she cries.  ‘I am,’ states the other.  ‘I am going to see who is pushing them in!’” (Kagan, 2001).  </a:t>
            </a:r>
            <a:endParaRPr lang="en-US" sz="2400" dirty="0">
              <a:solidFill>
                <a:schemeClr val="accent1">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Win-Win Discipline</a:t>
            </a:r>
            <a:endParaRPr lang="en-US" dirty="0"/>
          </a:p>
        </p:txBody>
      </p:sp>
      <p:sp>
        <p:nvSpPr>
          <p:cNvPr id="7" name="Content Placeholder 6"/>
          <p:cNvSpPr>
            <a:spLocks noGrp="1"/>
          </p:cNvSpPr>
          <p:nvPr>
            <p:ph sz="quarter" idx="1"/>
          </p:nvPr>
        </p:nvSpPr>
        <p:spPr/>
        <p:txBody>
          <a:bodyPr/>
          <a:lstStyle/>
          <a:p>
            <a:r>
              <a:rPr lang="en-US" dirty="0" smtClean="0"/>
              <a:t>Teachers and students work together on the same side</a:t>
            </a:r>
          </a:p>
          <a:p>
            <a:r>
              <a:rPr lang="en-US" dirty="0" smtClean="0"/>
              <a:t>Learn to identify the student’s emotions</a:t>
            </a:r>
          </a:p>
          <a:p>
            <a:r>
              <a:rPr lang="en-US" dirty="0" smtClean="0"/>
              <a:t>Apply structures</a:t>
            </a:r>
          </a:p>
          <a:p>
            <a:pPr lvl="1"/>
            <a:r>
              <a:rPr lang="en-US" dirty="0" smtClean="0"/>
              <a:t>Students learn appropriate behaviors</a:t>
            </a:r>
          </a:p>
          <a:p>
            <a:pPr lvl="1"/>
            <a:r>
              <a:rPr lang="en-US" dirty="0" smtClean="0"/>
              <a:t>Self-monitor </a:t>
            </a:r>
          </a:p>
          <a:p>
            <a:r>
              <a:rPr lang="en-US" dirty="0" smtClean="0"/>
              <a:t>Before, during, and after approach</a:t>
            </a:r>
            <a:endParaRPr lang="en-US" dirty="0"/>
          </a:p>
        </p:txBody>
      </p:sp>
      <p:pic>
        <p:nvPicPr>
          <p:cNvPr id="8" name="Picture 7" descr="WinWin.jpg"/>
          <p:cNvPicPr>
            <a:picLocks noChangeAspect="1"/>
          </p:cNvPicPr>
          <p:nvPr/>
        </p:nvPicPr>
        <p:blipFill>
          <a:blip r:embed="rId2"/>
          <a:stretch>
            <a:fillRect/>
          </a:stretch>
        </p:blipFill>
        <p:spPr>
          <a:xfrm>
            <a:off x="5943600" y="5168900"/>
            <a:ext cx="3200400" cy="16891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 Teacher Identifies Misbehavior</a:t>
            </a:r>
            <a:endParaRPr lang="en-US" dirty="0"/>
          </a:p>
        </p:txBody>
      </p:sp>
      <p:sp>
        <p:nvSpPr>
          <p:cNvPr id="3" name="Content Placeholder 2"/>
          <p:cNvSpPr>
            <a:spLocks noGrp="1"/>
          </p:cNvSpPr>
          <p:nvPr>
            <p:ph sz="quarter" idx="1"/>
          </p:nvPr>
        </p:nvSpPr>
        <p:spPr/>
        <p:txBody>
          <a:bodyPr>
            <a:normAutofit/>
          </a:bodyPr>
          <a:lstStyle/>
          <a:p>
            <a:r>
              <a:rPr lang="en-US" sz="6600" dirty="0" smtClean="0">
                <a:solidFill>
                  <a:srgbClr val="FF0000"/>
                </a:solidFill>
              </a:rPr>
              <a:t>A</a:t>
            </a:r>
            <a:r>
              <a:rPr lang="en-US" sz="3600" dirty="0" smtClean="0"/>
              <a:t>ggression</a:t>
            </a:r>
          </a:p>
          <a:p>
            <a:r>
              <a:rPr lang="en-US" sz="6600" dirty="0" smtClean="0">
                <a:solidFill>
                  <a:srgbClr val="FF0000"/>
                </a:solidFill>
              </a:rPr>
              <a:t>B</a:t>
            </a:r>
            <a:r>
              <a:rPr lang="en-US" sz="3600" dirty="0" smtClean="0"/>
              <a:t>reak class rules</a:t>
            </a:r>
          </a:p>
          <a:p>
            <a:r>
              <a:rPr lang="en-US" sz="6600" dirty="0" smtClean="0">
                <a:solidFill>
                  <a:srgbClr val="FF0000"/>
                </a:solidFill>
              </a:rPr>
              <a:t>C</a:t>
            </a:r>
            <a:r>
              <a:rPr lang="en-US" sz="3600" dirty="0" smtClean="0"/>
              <a:t>onfrontation</a:t>
            </a:r>
          </a:p>
          <a:p>
            <a:r>
              <a:rPr lang="en-US" sz="6600" dirty="0" smtClean="0">
                <a:solidFill>
                  <a:srgbClr val="FF0000"/>
                </a:solidFill>
              </a:rPr>
              <a:t>D</a:t>
            </a:r>
            <a:r>
              <a:rPr lang="en-US" sz="3600" dirty="0" smtClean="0"/>
              <a:t>isengage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Identifies Student Position</a:t>
            </a:r>
            <a:endParaRPr lang="en-US" dirty="0"/>
          </a:p>
        </p:txBody>
      </p:sp>
      <p:sp>
        <p:nvSpPr>
          <p:cNvPr id="3" name="Content Placeholder 2"/>
          <p:cNvSpPr>
            <a:spLocks noGrp="1"/>
          </p:cNvSpPr>
          <p:nvPr>
            <p:ph sz="quarter" idx="1"/>
          </p:nvPr>
        </p:nvSpPr>
        <p:spPr>
          <a:xfrm>
            <a:off x="612648" y="1600200"/>
            <a:ext cx="8153400" cy="5257800"/>
          </a:xfrm>
        </p:spPr>
        <p:txBody>
          <a:bodyPr/>
          <a:lstStyle/>
          <a:p>
            <a:pPr marL="514350" indent="-514350">
              <a:buFont typeface="+mj-lt"/>
              <a:buAutoNum type="arabicPeriod"/>
            </a:pPr>
            <a:r>
              <a:rPr lang="en-US" b="1" dirty="0" smtClean="0"/>
              <a:t>Attention-Seeking Behavior</a:t>
            </a:r>
          </a:p>
          <a:p>
            <a:pPr marL="834390" lvl="1" indent="-514350"/>
            <a:r>
              <a:rPr lang="en-US" dirty="0" smtClean="0"/>
              <a:t>Interrupt, show off, annoy others, work more slowly, ask for help, or goof off </a:t>
            </a:r>
          </a:p>
          <a:p>
            <a:pPr marL="514350" indent="-514350">
              <a:buFont typeface="+mj-lt"/>
              <a:buAutoNum type="arabicPeriod"/>
            </a:pPr>
            <a:r>
              <a:rPr lang="en-US" b="1" dirty="0" smtClean="0"/>
              <a:t>Avoiding Embarrassment</a:t>
            </a:r>
          </a:p>
          <a:p>
            <a:pPr marL="834390" lvl="1" indent="-514350"/>
            <a:r>
              <a:rPr lang="en-US" dirty="0" smtClean="0"/>
              <a:t>More painful to fail than to not try at all</a:t>
            </a:r>
          </a:p>
          <a:p>
            <a:pPr marL="514350" indent="-514350">
              <a:buFont typeface="+mj-lt"/>
              <a:buAutoNum type="arabicPeriod"/>
            </a:pPr>
            <a:r>
              <a:rPr lang="en-US" b="1" dirty="0" smtClean="0"/>
              <a:t>Anger Venting</a:t>
            </a:r>
          </a:p>
          <a:p>
            <a:pPr marL="834390" lvl="1" indent="-514350"/>
            <a:r>
              <a:rPr lang="en-US" dirty="0" smtClean="0"/>
              <a:t>Do not know how to deal with frustration, humiliation, loss or pain</a:t>
            </a:r>
          </a:p>
          <a:p>
            <a:pPr marL="514350" indent="-514350">
              <a:buFont typeface="+mj-lt"/>
              <a:buAutoNum type="arabicPeriod"/>
            </a:pPr>
            <a:r>
              <a:rPr lang="en-US" b="1" dirty="0" smtClean="0"/>
              <a:t>Control Seeking</a:t>
            </a:r>
          </a:p>
          <a:p>
            <a:pPr marL="834390" lvl="1" indent="-514350"/>
            <a:r>
              <a:rPr lang="en-US" dirty="0" smtClean="0"/>
              <a:t>Disregarding and defying the teacher’s directions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(continued)</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startAt="5"/>
            </a:pPr>
            <a:r>
              <a:rPr lang="en-US" b="1" dirty="0" smtClean="0"/>
              <a:t>Energetic</a:t>
            </a:r>
          </a:p>
          <a:p>
            <a:pPr marL="834390" lvl="1" indent="-514350"/>
            <a:r>
              <a:rPr lang="en-US" dirty="0" smtClean="0"/>
              <a:t>Moving and talking constantly</a:t>
            </a:r>
          </a:p>
          <a:p>
            <a:pPr marL="514350" indent="-514350">
              <a:buFont typeface="+mj-lt"/>
              <a:buAutoNum type="arabicPeriod" startAt="5"/>
            </a:pPr>
            <a:r>
              <a:rPr lang="en-US" b="1" dirty="0" smtClean="0"/>
              <a:t>Bored </a:t>
            </a:r>
          </a:p>
          <a:p>
            <a:pPr marL="834390" lvl="1" indent="-514350"/>
            <a:r>
              <a:rPr lang="en-US" dirty="0" smtClean="0"/>
              <a:t>Body language, disengagement, and disinclination to participate</a:t>
            </a:r>
          </a:p>
          <a:p>
            <a:pPr marL="514350" indent="-514350">
              <a:buFont typeface="+mj-lt"/>
              <a:buAutoNum type="arabicPeriod" startAt="5"/>
            </a:pPr>
            <a:r>
              <a:rPr lang="en-US" b="1" dirty="0" smtClean="0"/>
              <a:t>Uninformed </a:t>
            </a:r>
          </a:p>
          <a:p>
            <a:pPr marL="834390" lvl="1" indent="-514350"/>
            <a:r>
              <a:rPr lang="en-US" dirty="0" smtClean="0"/>
              <a:t>Stem from lack of information, skills, or appropriate habits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Select and Apply a Structure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Structures are applied in the moment of the disruption</a:t>
            </a:r>
          </a:p>
          <a:p>
            <a:endParaRPr lang="en-US" dirty="0" smtClean="0"/>
          </a:p>
          <a:p>
            <a:r>
              <a:rPr lang="en-US" dirty="0" smtClean="0"/>
              <a:t>Acknowledge the student’s position</a:t>
            </a:r>
          </a:p>
          <a:p>
            <a:r>
              <a:rPr lang="en-US" dirty="0" smtClean="0"/>
              <a:t>Communicate that the behavior is unacceptable</a:t>
            </a:r>
          </a:p>
          <a:p>
            <a:r>
              <a:rPr lang="en-US" dirty="0" smtClean="0"/>
              <a:t>Request cooperation</a:t>
            </a:r>
          </a:p>
          <a:p>
            <a:r>
              <a:rPr lang="en-US" dirty="0" smtClean="0"/>
              <a:t>Involve the student in alternative options</a:t>
            </a:r>
          </a:p>
          <a:p>
            <a:endParaRPr lang="en-US" dirty="0" smtClean="0"/>
          </a:p>
          <a:p>
            <a:r>
              <a:rPr lang="en-US" i="1" dirty="0" smtClean="0"/>
              <a:t>Examples</a:t>
            </a:r>
            <a:r>
              <a:rPr lang="en-US" dirty="0" smtClean="0"/>
              <a:t>: Picture it Right, Make a Better Choice, To You… To Me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4: Create a Win-Win Follow Up</a:t>
            </a:r>
            <a:endParaRPr lang="en-US" dirty="0"/>
          </a:p>
        </p:txBody>
      </p:sp>
      <p:sp>
        <p:nvSpPr>
          <p:cNvPr id="3" name="Content Placeholder 2"/>
          <p:cNvSpPr>
            <a:spLocks noGrp="1"/>
          </p:cNvSpPr>
          <p:nvPr>
            <p:ph sz="quarter" idx="1"/>
          </p:nvPr>
        </p:nvSpPr>
        <p:spPr/>
        <p:txBody>
          <a:bodyPr/>
          <a:lstStyle/>
          <a:p>
            <a:r>
              <a:rPr lang="en-US" dirty="0" smtClean="0"/>
              <a:t>Have a same-side chat</a:t>
            </a:r>
          </a:p>
          <a:p>
            <a:r>
              <a:rPr lang="en-US" dirty="0" smtClean="0"/>
              <a:t>Reflect on your and others needs</a:t>
            </a:r>
          </a:p>
          <a:p>
            <a:r>
              <a:rPr lang="en-US" dirty="0" smtClean="0"/>
              <a:t>Gain respect for each other</a:t>
            </a:r>
          </a:p>
          <a:p>
            <a:r>
              <a:rPr lang="en-US" dirty="0" smtClean="0"/>
              <a:t>Make a plan for next time</a:t>
            </a:r>
          </a:p>
          <a:p>
            <a:pPr lvl="1"/>
            <a:r>
              <a:rPr lang="en-US" dirty="0" smtClean="0"/>
              <a:t>Procedures </a:t>
            </a:r>
          </a:p>
          <a:p>
            <a:pPr lvl="1"/>
            <a:r>
              <a:rPr lang="en-US" dirty="0" smtClean="0"/>
              <a:t>Consequences </a:t>
            </a:r>
          </a:p>
          <a:p>
            <a:pPr lvl="1"/>
            <a:r>
              <a:rPr lang="en-US" dirty="0" smtClean="0"/>
              <a:t>Replacement behaviors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Pillars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sz="4000" dirty="0" smtClean="0"/>
              <a:t>Same Side: teacher and student work together </a:t>
            </a:r>
          </a:p>
          <a:p>
            <a:pPr marL="514350" indent="-514350">
              <a:buFont typeface="+mj-lt"/>
              <a:buAutoNum type="arabicPeriod"/>
            </a:pPr>
            <a:r>
              <a:rPr lang="en-US" sz="4000" dirty="0" smtClean="0"/>
              <a:t>Collaborative Solutions: create a win-win solution together</a:t>
            </a:r>
          </a:p>
          <a:p>
            <a:pPr marL="514350" indent="-514350">
              <a:buFont typeface="+mj-lt"/>
              <a:buAutoNum type="arabicPeriod"/>
            </a:pPr>
            <a:r>
              <a:rPr lang="en-US" sz="4000" dirty="0" smtClean="0"/>
              <a:t>Learned Responsibility: this is the goal!</a:t>
            </a:r>
          </a:p>
          <a:p>
            <a:pPr marL="514350" indent="-514350">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S010352480">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TS010352480.potx</Template>
  <TotalTime>0</TotalTime>
  <Words>531</Words>
  <Application>Microsoft Macintosh PowerPoint</Application>
  <PresentationFormat>On-screen Show (4:3)</PresentationFormat>
  <Paragraphs>65</Paragraphs>
  <Slides>13</Slides>
  <Notes>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TS010352480</vt:lpstr>
      <vt:lpstr>Spencer Kagan Win-win &amp; structures</vt:lpstr>
      <vt:lpstr>Slide 2</vt:lpstr>
      <vt:lpstr>Win-Win Discipline</vt:lpstr>
      <vt:lpstr>Step 1: Teacher Identifies Misbehavior</vt:lpstr>
      <vt:lpstr>Step 2: Identifies Student Position</vt:lpstr>
      <vt:lpstr>Step 2 (continued)</vt:lpstr>
      <vt:lpstr>Step 3: Select and Apply a Structure</vt:lpstr>
      <vt:lpstr>Step 4: Create a Win-Win Follow Up</vt:lpstr>
      <vt:lpstr>Three Pillars</vt:lpstr>
      <vt:lpstr>Activity</vt:lpstr>
      <vt:lpstr>The Good</vt:lpstr>
      <vt:lpstr>The Bad</vt:lpstr>
      <vt:lpstr>Citations</vt:lpstr>
    </vt:vector>
  </TitlesOfParts>
  <Company>Hope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Abby  DeVries</dc:creator>
  <cp:keywords/>
  <cp:lastModifiedBy/>
  <cp:revision>1</cp:revision>
  <dcterms:created xsi:type="dcterms:W3CDTF">2013-01-23T16:23:17Z</dcterms:created>
  <dcterms:modified xsi:type="dcterms:W3CDTF">2013-01-28T17:17:38Z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