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9"/>
  </p:notesMasterIdLst>
  <p:sldIdLst>
    <p:sldId id="256" r:id="rId2"/>
    <p:sldId id="266" r:id="rId3"/>
    <p:sldId id="262" r:id="rId4"/>
    <p:sldId id="267" r:id="rId5"/>
    <p:sldId id="268" r:id="rId6"/>
    <p:sldId id="269" r:id="rId7"/>
    <p:sldId id="270" r:id="rId8"/>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99FF"/>
    <a:srgbClr val="00FFCC"/>
    <a:srgbClr val="00CC99"/>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vertBarState="maximized">
    <p:restoredLeft sz="15620" autoAdjust="0"/>
    <p:restoredTop sz="94836" autoAdjust="0"/>
  </p:normalViewPr>
  <p:slideViewPr>
    <p:cSldViewPr snapToGrid="0">
      <p:cViewPr varScale="1">
        <p:scale>
          <a:sx n="86" d="100"/>
          <a:sy n="86" d="100"/>
        </p:scale>
        <p:origin x="-112" y="-3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883B81E6-7A27-4CFC-A852-D1E9C5374A2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1298CF-5FCE-43BA-AEB5-9C640D244333}"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D4757D-0F4C-40E3-AFFF-AC6144F01B52}" type="slidenum">
              <a:rPr lang="en-US"/>
              <a:pPr/>
              <a:t>3</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smtClean="0"/>
              <a:t>Click to edit Master title style</a:t>
            </a:r>
            <a:endParaRPr lang="en-US"/>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r>
              <a:rPr lang="en-US" smtClean="0"/>
              <a:t>Click to edit Master subtitle style</a:t>
            </a:r>
            <a:endParaRPr lang="en-US"/>
          </a:p>
        </p:txBody>
      </p:sp>
      <p:sp>
        <p:nvSpPr>
          <p:cNvPr id="53252" name="Rectangle 4"/>
          <p:cNvSpPr>
            <a:spLocks noGrp="1" noChangeArrowheads="1"/>
          </p:cNvSpPr>
          <p:nvPr>
            <p:ph type="dt" sz="half" idx="2"/>
          </p:nvPr>
        </p:nvSpPr>
        <p:spPr>
          <a:xfrm>
            <a:off x="304800" y="6400800"/>
            <a:ext cx="1905000" cy="457200"/>
          </a:xfrm>
        </p:spPr>
        <p:txBody>
          <a:bodyPr/>
          <a:lstStyle>
            <a:lvl1pPr>
              <a:defRPr/>
            </a:lvl1pPr>
          </a:lstStyle>
          <a:p>
            <a:endParaRPr lang="en-US"/>
          </a:p>
        </p:txBody>
      </p:sp>
      <p:sp>
        <p:nvSpPr>
          <p:cNvPr id="53253" name="Rectangle 5"/>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53254" name="Rectangle 6"/>
          <p:cNvSpPr>
            <a:spLocks noGrp="1" noChangeArrowheads="1"/>
          </p:cNvSpPr>
          <p:nvPr>
            <p:ph type="sldNum" sz="quarter" idx="4"/>
          </p:nvPr>
        </p:nvSpPr>
        <p:spPr>
          <a:xfrm>
            <a:off x="6934200" y="6400800"/>
            <a:ext cx="1905000" cy="457200"/>
          </a:xfrm>
        </p:spPr>
        <p:txBody>
          <a:bodyPr/>
          <a:lstStyle>
            <a:lvl1pPr>
              <a:defRPr/>
            </a:lvl1pPr>
          </a:lstStyle>
          <a:p>
            <a:fld id="{B3CFFE6F-0281-4DBD-9D5A-4721F3DABB4A}" type="slidenum">
              <a:rPr lang="en-US"/>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7A7FEC-0E04-413A-B812-FCCCF9083DE7}"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935FC2-DCA6-47F5-931F-6B5AF0120764}"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066CB1-4B48-43D4-90DF-9554B24C3DC2}"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C60CC2-7648-4030-8B3E-6A2B8105D5F4}"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51E035-2AA5-42B7-AE15-97E802B04D43}"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6DCDC44-2E6B-454D-8891-1BE439FF45EB}"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0025A5E-9070-42F7-B94D-387A1D72536A}"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8093BFC-1A27-40AF-A8C7-3C63CD949F5A}"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72A4EA-881D-49D0-9C32-6BCB355668D2}"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59F997-8A2F-415C-AED7-4FB59CD9CF95}"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endParaRPr lang="en-US"/>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en-US"/>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49778631-DD43-4A8D-A564-83C0062900B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006666"/>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G59KY7ek8R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1339850"/>
            <a:ext cx="7429500" cy="1143000"/>
          </a:xfrm>
        </p:spPr>
        <p:txBody>
          <a:bodyPr/>
          <a:lstStyle/>
          <a:p>
            <a:r>
              <a:rPr lang="en-US" dirty="0" smtClean="0"/>
              <a:t>Alfie Kohn</a:t>
            </a:r>
            <a:endParaRPr lang="en-US" dirty="0"/>
          </a:p>
        </p:txBody>
      </p:sp>
      <p:sp>
        <p:nvSpPr>
          <p:cNvPr id="2051" name="Rectangle 3"/>
          <p:cNvSpPr>
            <a:spLocks noGrp="1" noChangeArrowheads="1"/>
          </p:cNvSpPr>
          <p:nvPr>
            <p:ph type="subTitle" idx="1"/>
          </p:nvPr>
        </p:nvSpPr>
        <p:spPr>
          <a:xfrm>
            <a:off x="2992438" y="2768600"/>
            <a:ext cx="5248275" cy="1109663"/>
          </a:xfrm>
        </p:spPr>
        <p:txBody>
          <a:bodyPr/>
          <a:lstStyle/>
          <a:p>
            <a:pPr>
              <a:spcBef>
                <a:spcPct val="0"/>
              </a:spcBef>
            </a:pPr>
            <a:r>
              <a:rPr lang="en-US" b="1" i="1" dirty="0" smtClean="0"/>
              <a:t>Allison Greene</a:t>
            </a:r>
          </a:p>
          <a:p>
            <a:pPr>
              <a:spcBef>
                <a:spcPct val="0"/>
              </a:spcBef>
            </a:pPr>
            <a:r>
              <a:rPr lang="en-US" b="1" i="1" dirty="0" smtClean="0"/>
              <a:t>Courtney Laux</a:t>
            </a:r>
          </a:p>
          <a:p>
            <a:pPr>
              <a:spcBef>
                <a:spcPct val="0"/>
              </a:spcBef>
            </a:pPr>
            <a:r>
              <a:rPr lang="en-US" b="1" i="1" dirty="0" smtClean="0"/>
              <a:t>Missy Meyer</a:t>
            </a:r>
          </a:p>
          <a:p>
            <a:pPr>
              <a:spcBef>
                <a:spcPct val="0"/>
              </a:spcBef>
            </a:pPr>
            <a:endParaRPr lang="en-US" b="1" i="1"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4754" name="Picture 2" descr="http://upload.wikimedia.org/wikipedia/commons/thumb/1/19/Alfie_Kohn.jpg/240px-Alfie_Kohn.jpg"/>
          <p:cNvPicPr>
            <a:picLocks noChangeAspect="1" noChangeArrowheads="1"/>
          </p:cNvPicPr>
          <p:nvPr/>
        </p:nvPicPr>
        <p:blipFill>
          <a:blip r:embed="rId2"/>
          <a:srcRect/>
          <a:stretch>
            <a:fillRect/>
          </a:stretch>
        </p:blipFill>
        <p:spPr bwMode="auto">
          <a:xfrm>
            <a:off x="3395485" y="2085639"/>
            <a:ext cx="3919714" cy="4524005"/>
          </a:xfrm>
          <a:prstGeom prst="rect">
            <a:avLst/>
          </a:prstGeom>
          <a:noFill/>
        </p:spPr>
      </p:pic>
      <p:sp>
        <p:nvSpPr>
          <p:cNvPr id="5" name="TextBox 4"/>
          <p:cNvSpPr txBox="1"/>
          <p:nvPr/>
        </p:nvSpPr>
        <p:spPr>
          <a:xfrm>
            <a:off x="1512711" y="349955"/>
            <a:ext cx="7450667" cy="1569660"/>
          </a:xfrm>
          <a:prstGeom prst="rect">
            <a:avLst/>
          </a:prstGeom>
          <a:noFill/>
        </p:spPr>
        <p:txBody>
          <a:bodyPr wrap="square" rtlCol="0">
            <a:spAutoFit/>
          </a:bodyPr>
          <a:lstStyle/>
          <a:p>
            <a:pPr algn="ctr"/>
            <a:r>
              <a:rPr lang="en-US" sz="2000" dirty="0" smtClean="0"/>
              <a:t>“We want children to continue reading and thinking after school has ended, yet we focus their attention on grades, which have been shown to reduce interest in learning. We want them to be critical thinkers, yet we feed them </a:t>
            </a:r>
            <a:r>
              <a:rPr lang="en-US" sz="2000" dirty="0"/>
              <a:t>p</a:t>
            </a:r>
            <a:r>
              <a:rPr lang="en-US" sz="2000" dirty="0" smtClean="0"/>
              <a:t>redigested facts and discrete skills – partly because of various constituencies to pump up standardized test scores” (Kohn 2001, p. 61).</a:t>
            </a:r>
            <a:endParaRPr lang="en-US" sz="20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smtClean="0"/>
              <a:t>Theory</a:t>
            </a:r>
            <a:endParaRPr lang="en-US" dirty="0"/>
          </a:p>
        </p:txBody>
      </p:sp>
      <p:sp>
        <p:nvSpPr>
          <p:cNvPr id="8202" name="Rectangle 10"/>
          <p:cNvSpPr>
            <a:spLocks noGrp="1" noChangeArrowheads="1"/>
          </p:cNvSpPr>
          <p:nvPr>
            <p:ph type="body" idx="1"/>
          </p:nvPr>
        </p:nvSpPr>
        <p:spPr>
          <a:xfrm>
            <a:off x="1752600" y="1079324"/>
            <a:ext cx="7010400" cy="5276320"/>
          </a:xfrm>
          <a:noFill/>
        </p:spPr>
        <p:txBody>
          <a:bodyPr/>
          <a:lstStyle/>
          <a:p>
            <a:r>
              <a:rPr lang="en-US" dirty="0" smtClean="0"/>
              <a:t>No grades </a:t>
            </a:r>
          </a:p>
          <a:p>
            <a:r>
              <a:rPr lang="en-US" dirty="0" smtClean="0"/>
              <a:t>No homework</a:t>
            </a:r>
          </a:p>
          <a:p>
            <a:r>
              <a:rPr lang="en-US" dirty="0" smtClean="0"/>
              <a:t>Students learn according to their interests </a:t>
            </a:r>
          </a:p>
          <a:p>
            <a:r>
              <a:rPr lang="en-US" dirty="0" smtClean="0"/>
              <a:t>Treatment of the students</a:t>
            </a:r>
          </a:p>
          <a:p>
            <a:r>
              <a:rPr lang="en-US" dirty="0" smtClean="0"/>
              <a:t>Community</a:t>
            </a:r>
          </a:p>
          <a:p>
            <a:endParaRPr lang="en-US" dirty="0" smtClean="0"/>
          </a:p>
        </p:txBody>
      </p:sp>
      <p:pic>
        <p:nvPicPr>
          <p:cNvPr id="8204" name="Picture 12" descr="http://www.alfiekohn.org/images/g&amp;hdvdcover.jpg"/>
          <p:cNvPicPr>
            <a:picLocks noChangeAspect="1" noChangeArrowheads="1"/>
          </p:cNvPicPr>
          <p:nvPr/>
        </p:nvPicPr>
        <p:blipFill>
          <a:blip r:embed="rId3"/>
          <a:srcRect t="3871" b="12938"/>
          <a:stretch>
            <a:fillRect/>
          </a:stretch>
        </p:blipFill>
        <p:spPr bwMode="auto">
          <a:xfrm rot="268109">
            <a:off x="5706992" y="2835450"/>
            <a:ext cx="3290071" cy="3900311"/>
          </a:xfrm>
          <a:prstGeom prst="rect">
            <a:avLst/>
          </a:prstGeom>
          <a:noFill/>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Kohn’s Method Being Applied</a:t>
            </a:r>
            <a:endParaRPr lang="en-US" dirty="0"/>
          </a:p>
        </p:txBody>
      </p:sp>
      <p:sp>
        <p:nvSpPr>
          <p:cNvPr id="3" name="Content Placeholder 2"/>
          <p:cNvSpPr>
            <a:spLocks noGrp="1"/>
          </p:cNvSpPr>
          <p:nvPr>
            <p:ph idx="1"/>
          </p:nvPr>
        </p:nvSpPr>
        <p:spPr/>
        <p:txBody>
          <a:bodyPr/>
          <a:lstStyle/>
          <a:p>
            <a:pPr>
              <a:buNone/>
            </a:pPr>
            <a:endParaRPr lang="en-US" dirty="0" smtClean="0">
              <a:hlinkClick r:id="rId2"/>
            </a:endParaRPr>
          </a:p>
          <a:p>
            <a:pPr>
              <a:buNone/>
            </a:pPr>
            <a:endParaRPr lang="en-US" dirty="0">
              <a:hlinkClick r:id="rId2"/>
            </a:endParaRPr>
          </a:p>
          <a:p>
            <a:pPr>
              <a:buNone/>
            </a:pPr>
            <a:endParaRPr lang="en-US" dirty="0" smtClean="0">
              <a:hlinkClick r:id="rId2"/>
            </a:endParaRPr>
          </a:p>
          <a:p>
            <a:pPr>
              <a:buNone/>
            </a:pPr>
            <a:r>
              <a:rPr lang="en-US" dirty="0" smtClean="0">
                <a:hlinkClick r:id="rId2"/>
              </a:rPr>
              <a:t>http://www.youtube.com/watch?v=G59KY7ek8Rk</a:t>
            </a:r>
            <a:r>
              <a:rPr lang="en-US" dirty="0" smtClean="0"/>
              <a:t> </a:t>
            </a:r>
            <a:endParaRPr lang="en-US"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a:t>
            </a:r>
            <a:endParaRPr lang="en-US" dirty="0"/>
          </a:p>
        </p:txBody>
      </p:sp>
      <p:sp>
        <p:nvSpPr>
          <p:cNvPr id="3" name="Content Placeholder 2"/>
          <p:cNvSpPr>
            <a:spLocks noGrp="1"/>
          </p:cNvSpPr>
          <p:nvPr>
            <p:ph idx="1"/>
          </p:nvPr>
        </p:nvSpPr>
        <p:spPr/>
        <p:txBody>
          <a:bodyPr/>
          <a:lstStyle/>
          <a:p>
            <a:r>
              <a:rPr lang="en-US" dirty="0" smtClean="0"/>
              <a:t>Show respect for students</a:t>
            </a:r>
          </a:p>
          <a:p>
            <a:r>
              <a:rPr lang="en-US" dirty="0" smtClean="0"/>
              <a:t>Help students connect with each other</a:t>
            </a:r>
          </a:p>
          <a:p>
            <a:r>
              <a:rPr lang="en-US" dirty="0" smtClean="0"/>
              <a:t>Use classroom meetings</a:t>
            </a:r>
          </a:p>
          <a:p>
            <a:r>
              <a:rPr lang="en-US" dirty="0" smtClean="0"/>
              <a:t>Provide classwide and schoolwide activities</a:t>
            </a:r>
          </a:p>
          <a:p>
            <a:r>
              <a:rPr lang="en-US" dirty="0" smtClean="0"/>
              <a:t>Reflect on academic instruction</a:t>
            </a:r>
          </a:p>
        </p:txBody>
      </p:sp>
      <p:pic>
        <p:nvPicPr>
          <p:cNvPr id="87042" name="Picture 2" descr="http://sitemaker.umich.edu/kaitlynsargent/files/classroom_community.jpg"/>
          <p:cNvPicPr>
            <a:picLocks noChangeAspect="1" noChangeArrowheads="1"/>
          </p:cNvPicPr>
          <p:nvPr/>
        </p:nvPicPr>
        <p:blipFill>
          <a:blip r:embed="rId2"/>
          <a:srcRect/>
          <a:stretch>
            <a:fillRect/>
          </a:stretch>
        </p:blipFill>
        <p:spPr bwMode="auto">
          <a:xfrm>
            <a:off x="6128456" y="4000500"/>
            <a:ext cx="2857500" cy="2857500"/>
          </a:xfrm>
          <a:prstGeom prst="rect">
            <a:avLst/>
          </a:prstGeom>
          <a:noFill/>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 Pair – Share </a:t>
            </a:r>
            <a:endParaRPr lang="en-US" dirty="0"/>
          </a:p>
        </p:txBody>
      </p:sp>
      <p:sp>
        <p:nvSpPr>
          <p:cNvPr id="3" name="Content Placeholder 2"/>
          <p:cNvSpPr>
            <a:spLocks noGrp="1"/>
          </p:cNvSpPr>
          <p:nvPr>
            <p:ph idx="1"/>
          </p:nvPr>
        </p:nvSpPr>
        <p:spPr>
          <a:xfrm>
            <a:off x="1763889" y="1429280"/>
            <a:ext cx="7010400" cy="2171876"/>
          </a:xfrm>
        </p:spPr>
        <p:txBody>
          <a:bodyPr/>
          <a:lstStyle/>
          <a:p>
            <a:r>
              <a:rPr lang="en-US" dirty="0" smtClean="0"/>
              <a:t>What do you think about Alfie Kohn’s theories?</a:t>
            </a:r>
          </a:p>
          <a:p>
            <a:r>
              <a:rPr lang="en-US" dirty="0" smtClean="0"/>
              <a:t>Do you think this is realistic approach?</a:t>
            </a:r>
          </a:p>
          <a:p>
            <a:endParaRPr lang="en-US" dirty="0"/>
          </a:p>
        </p:txBody>
      </p:sp>
      <p:pic>
        <p:nvPicPr>
          <p:cNvPr id="86018" name="Picture 2" descr="http://2.bp.blogspot.com/-JJcKmLlGz3s/Tw-O8zzu-GI/AAAAAAAAAlc/x3lKKkclov0/s1600/18277796401.jpg"/>
          <p:cNvPicPr>
            <a:picLocks noChangeAspect="1" noChangeArrowheads="1"/>
          </p:cNvPicPr>
          <p:nvPr/>
        </p:nvPicPr>
        <p:blipFill>
          <a:blip r:embed="rId2"/>
          <a:srcRect/>
          <a:stretch>
            <a:fillRect/>
          </a:stretch>
        </p:blipFill>
        <p:spPr bwMode="auto">
          <a:xfrm>
            <a:off x="3011663" y="2882775"/>
            <a:ext cx="4213225" cy="3297892"/>
          </a:xfrm>
          <a:prstGeom prst="rect">
            <a:avLst/>
          </a:prstGeom>
          <a:noFill/>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673578" y="293511"/>
            <a:ext cx="7010400" cy="838200"/>
          </a:xfrm>
        </p:spPr>
        <p:txBody>
          <a:bodyPr/>
          <a:lstStyle/>
          <a:p>
            <a:r>
              <a:rPr lang="en-US" dirty="0" smtClean="0"/>
              <a:t>Application for Teachers</a:t>
            </a:r>
            <a:endParaRPr lang="en-US" dirty="0"/>
          </a:p>
        </p:txBody>
      </p:sp>
      <p:sp>
        <p:nvSpPr>
          <p:cNvPr id="3" name="Content Placeholder 2"/>
          <p:cNvSpPr>
            <a:spLocks noGrp="1"/>
          </p:cNvSpPr>
          <p:nvPr>
            <p:ph idx="1"/>
          </p:nvPr>
        </p:nvSpPr>
        <p:spPr>
          <a:xfrm>
            <a:off x="1707445" y="1034169"/>
            <a:ext cx="7010400" cy="4572000"/>
          </a:xfrm>
        </p:spPr>
        <p:txBody>
          <a:bodyPr/>
          <a:lstStyle/>
          <a:p>
            <a:r>
              <a:rPr lang="en-US" dirty="0" smtClean="0"/>
              <a:t>Find an equilibrium</a:t>
            </a:r>
          </a:p>
          <a:p>
            <a:r>
              <a:rPr lang="en-US" dirty="0" smtClean="0"/>
              <a:t>Importance of building a community within your classroom</a:t>
            </a:r>
          </a:p>
          <a:p>
            <a:r>
              <a:rPr lang="en-US" dirty="0" smtClean="0"/>
              <a:t>Give students guided choice</a:t>
            </a:r>
          </a:p>
          <a:p>
            <a:endParaRPr lang="en-US" dirty="0" smtClean="0"/>
          </a:p>
          <a:p>
            <a:endParaRPr lang="en-US" dirty="0"/>
          </a:p>
        </p:txBody>
      </p:sp>
      <p:pic>
        <p:nvPicPr>
          <p:cNvPr id="90114" name="Picture 2" descr="http://www.britannica.com/blogs/wp-content/uploads/2009/01/alfie_kohn_pic_troy_hicks.JPG"/>
          <p:cNvPicPr>
            <a:picLocks noChangeAspect="1" noChangeArrowheads="1"/>
          </p:cNvPicPr>
          <p:nvPr/>
        </p:nvPicPr>
        <p:blipFill>
          <a:blip r:embed="rId2"/>
          <a:srcRect l="3344" t="5860" r="9888" b="25038"/>
          <a:stretch>
            <a:fillRect/>
          </a:stretch>
        </p:blipFill>
        <p:spPr bwMode="auto">
          <a:xfrm>
            <a:off x="5386760" y="2946400"/>
            <a:ext cx="3520174" cy="3742267"/>
          </a:xfrm>
          <a:prstGeom prst="rect">
            <a:avLst/>
          </a:prstGeom>
          <a:noFill/>
        </p:spPr>
      </p:pic>
    </p:spTree>
  </p:cSld>
  <p:clrMapOvr>
    <a:masterClrMapping/>
  </p:clrMapOvr>
  <p:transition>
    <p:fade thruBlk="1"/>
  </p:transition>
</p:sld>
</file>

<file path=ppt/theme/theme1.xml><?xml version="1.0" encoding="utf-8"?>
<a:theme xmlns:a="http://schemas.openxmlformats.org/drawingml/2006/main" name="Classroom expectations">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Classroom expectations</Template>
  <TotalTime>48</TotalTime>
  <Words>175</Words>
  <Application>Microsoft Macintosh PowerPoint</Application>
  <PresentationFormat>On-screen Show (4:3)</PresentationFormat>
  <Paragraphs>31</Paragraphs>
  <Slides>7</Slides>
  <Notes>2</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Classroom expectations</vt:lpstr>
      <vt:lpstr>Alfie Kohn</vt:lpstr>
      <vt:lpstr>Slide 2</vt:lpstr>
      <vt:lpstr>Theory</vt:lpstr>
      <vt:lpstr>Kohn’s Method Being Applied</vt:lpstr>
      <vt:lpstr>Community</vt:lpstr>
      <vt:lpstr>Think – Pair – Share </vt:lpstr>
      <vt:lpstr>Application for Teachers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Alfie Kohn</dc:title>
  <dc:creator>Allison Elizabeth Greene</dc:creator>
  <cp:lastModifiedBy>Abby  DeVries</cp:lastModifiedBy>
  <cp:revision>5</cp:revision>
  <dcterms:created xsi:type="dcterms:W3CDTF">2013-02-28T04:10:12Z</dcterms:created>
  <dcterms:modified xsi:type="dcterms:W3CDTF">2013-02-28T04:11:53Z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